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 id="269" r:id="rId15"/>
    <p:sldId id="270" r:id="rId16"/>
    <p:sldId id="271" r:id="rId17"/>
    <p:sldId id="272" r:id="rId18"/>
    <p:sldId id="273" r:id="rId19"/>
    <p:sldId id="274"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EA7C01E-D72F-4FE3-A489-EF13DB9FAFEC}"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39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E27FE5-8D62-4EB8-97D4-B62F94E629A0}" type="datetimeFigureOut">
              <a:rPr lang="tr-TR" smtClean="0"/>
              <a:t>22.09.2024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A7C01E-D72F-4FE3-A489-EF13DB9FAFEC}" type="slidenum">
              <a:rPr lang="tr-TR" smtClean="0"/>
              <a:t>‹#›</a:t>
            </a:fld>
            <a:endParaRPr lang="tr-TR"/>
          </a:p>
        </p:txBody>
      </p:sp>
    </p:spTree>
    <p:extLst>
      <p:ext uri="{BB962C8B-B14F-4D97-AF65-F5344CB8AC3E}">
        <p14:creationId xmlns:p14="http://schemas.microsoft.com/office/powerpoint/2010/main" val="392459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563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620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spTree>
    <p:extLst>
      <p:ext uri="{BB962C8B-B14F-4D97-AF65-F5344CB8AC3E}">
        <p14:creationId xmlns:p14="http://schemas.microsoft.com/office/powerpoint/2010/main" val="3166591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996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66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5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78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spTree>
    <p:extLst>
      <p:ext uri="{BB962C8B-B14F-4D97-AF65-F5344CB8AC3E}">
        <p14:creationId xmlns:p14="http://schemas.microsoft.com/office/powerpoint/2010/main" val="185465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FE27FE5-8D62-4EB8-97D4-B62F94E629A0}" type="datetimeFigureOut">
              <a:rPr lang="tr-TR" smtClean="0"/>
              <a:t>22.09.2024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EA7C01E-D72F-4FE3-A489-EF13DB9FAFEC}"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8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FE27FE5-8D62-4EB8-97D4-B62F94E629A0}" type="datetimeFigureOut">
              <a:rPr lang="tr-TR" smtClean="0"/>
              <a:t>22.09.2024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A7C01E-D72F-4FE3-A489-EF13DB9FAFEC}" type="slidenum">
              <a:rPr lang="tr-TR" smtClean="0"/>
              <a:t>‹#›</a:t>
            </a:fld>
            <a:endParaRPr lang="tr-TR"/>
          </a:p>
        </p:txBody>
      </p:sp>
    </p:spTree>
    <p:extLst>
      <p:ext uri="{BB962C8B-B14F-4D97-AF65-F5344CB8AC3E}">
        <p14:creationId xmlns:p14="http://schemas.microsoft.com/office/powerpoint/2010/main" val="61896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FE27FE5-8D62-4EB8-97D4-B62F94E629A0}" type="datetimeFigureOut">
              <a:rPr lang="tr-TR" smtClean="0"/>
              <a:t>22.09.2024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EA7C01E-D72F-4FE3-A489-EF13DB9FAFEC}"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70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FE27FE5-8D62-4EB8-97D4-B62F94E629A0}" type="datetimeFigureOut">
              <a:rPr lang="tr-TR" smtClean="0"/>
              <a:t>22.09.2024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EA7C01E-D72F-4FE3-A489-EF13DB9FAFEC}"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542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27FE5-8D62-4EB8-97D4-B62F94E629A0}" type="datetimeFigureOut">
              <a:rPr lang="tr-TR" smtClean="0"/>
              <a:t>22.09.2024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EA7C01E-D72F-4FE3-A489-EF13DB9FAFEC}" type="slidenum">
              <a:rPr lang="tr-TR" smtClean="0"/>
              <a:t>‹#›</a:t>
            </a:fld>
            <a:endParaRPr lang="tr-TR"/>
          </a:p>
        </p:txBody>
      </p:sp>
    </p:spTree>
    <p:extLst>
      <p:ext uri="{BB962C8B-B14F-4D97-AF65-F5344CB8AC3E}">
        <p14:creationId xmlns:p14="http://schemas.microsoft.com/office/powerpoint/2010/main" val="148245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E27FE5-8D62-4EB8-97D4-B62F94E629A0}" type="datetimeFigureOut">
              <a:rPr lang="tr-TR" smtClean="0"/>
              <a:t>22.09.2024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A7C01E-D72F-4FE3-A489-EF13DB9FAFEC}"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272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FE27FE5-8D62-4EB8-97D4-B62F94E629A0}" type="datetimeFigureOut">
              <a:rPr lang="tr-TR" smtClean="0"/>
              <a:t>22.09.2024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EA7C01E-D72F-4FE3-A489-EF13DB9FAFEC}" type="slidenum">
              <a:rPr lang="tr-TR" smtClean="0"/>
              <a:t>‹#›</a:t>
            </a:fld>
            <a:endParaRPr lang="tr-TR"/>
          </a:p>
        </p:txBody>
      </p:sp>
    </p:spTree>
    <p:extLst>
      <p:ext uri="{BB962C8B-B14F-4D97-AF65-F5344CB8AC3E}">
        <p14:creationId xmlns:p14="http://schemas.microsoft.com/office/powerpoint/2010/main" val="140896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FE27FE5-8D62-4EB8-97D4-B62F94E629A0}" type="datetimeFigureOut">
              <a:rPr lang="tr-TR" smtClean="0"/>
              <a:t>22.09.2024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A7C01E-D72F-4FE3-A489-EF13DB9FAFEC}" type="slidenum">
              <a:rPr lang="tr-TR" smtClean="0"/>
              <a:t>‹#›</a:t>
            </a:fld>
            <a:endParaRPr lang="tr-TR"/>
          </a:p>
        </p:txBody>
      </p:sp>
    </p:spTree>
    <p:extLst>
      <p:ext uri="{BB962C8B-B14F-4D97-AF65-F5344CB8AC3E}">
        <p14:creationId xmlns:p14="http://schemas.microsoft.com/office/powerpoint/2010/main" val="2187908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475781" y="2265183"/>
            <a:ext cx="7072654" cy="1613171"/>
            <a:chOff x="2389816" y="957501"/>
            <a:chExt cx="7648575" cy="1826885"/>
          </a:xfrm>
        </p:grpSpPr>
        <p:pic>
          <p:nvPicPr>
            <p:cNvPr id="1028" name="Picture 4" descr="Render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816" y="1212760"/>
              <a:ext cx="764857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nder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6594" y="957501"/>
              <a:ext cx="438150" cy="4191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nder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3855" y="1716625"/>
              <a:ext cx="438150" cy="4191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nder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300" y="1716625"/>
              <a:ext cx="438150" cy="4191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Render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4051" y="5996078"/>
            <a:ext cx="1874767" cy="73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8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PROBLEM NEDİR?</a:t>
            </a:r>
          </a:p>
        </p:txBody>
      </p:sp>
      <p:sp>
        <p:nvSpPr>
          <p:cNvPr id="3" name="İçerik Yer Tutucusu 2"/>
          <p:cNvSpPr>
            <a:spLocks noGrp="1"/>
          </p:cNvSpPr>
          <p:nvPr>
            <p:ph idx="1"/>
          </p:nvPr>
        </p:nvSpPr>
        <p:spPr/>
        <p:txBody>
          <a:bodyPr>
            <a:normAutofit fontScale="85000" lnSpcReduction="20000"/>
          </a:bodyPr>
          <a:lstStyle/>
          <a:p>
            <a:r>
              <a:rPr lang="tr-TR" dirty="0"/>
              <a:t>Problemin Çözümü için Farklı Yol ve Yöntemler Belirleme: Problemin çözümü için olabildiğince farklı yol ve yöntem belirlemeli ve bu listenin tüm olasılıkları içerdiğinden emin olmalısınız. Bunun için konu hakkında farklı kişilerin görüşlerini alabilirsiniz. Farklı çözümler kabul edilebilir olmalıdır. Problem çözmek için tek bir yol yoktur; pek çok yol vardır. iv. Farklı Çözüm Yolları Listesi İçerisinden En İyi </a:t>
            </a:r>
          </a:p>
          <a:p>
            <a:r>
              <a:rPr lang="tr-TR" dirty="0"/>
              <a:t>En Uygun Çözümü Seçme: Bu adımda her bir çözümün olumlu ve olumsuz yönlerini ortaya koymalısınız. Bu nedenle değerlendirme yapabilmek için ölçütler oluşturmalısınız. Bu ölçütler her bir çözüm yolunu değerlendirmek için size rehber olacaktır. Problem çözmek için tek bir yol yoktur; en iyi yol vardır. </a:t>
            </a:r>
          </a:p>
          <a:p>
            <a:r>
              <a:rPr lang="tr-TR" dirty="0"/>
              <a:t>Çözümü Uygulama:</a:t>
            </a:r>
          </a:p>
          <a:p>
            <a:r>
              <a:rPr lang="tr-TR" dirty="0"/>
              <a:t>Çözümü Test Etme:</a:t>
            </a:r>
          </a:p>
          <a:p>
            <a:endParaRPr lang="tr-TR" dirty="0"/>
          </a:p>
        </p:txBody>
      </p:sp>
    </p:spTree>
    <p:extLst>
      <p:ext uri="{BB962C8B-B14F-4D97-AF65-F5344CB8AC3E}">
        <p14:creationId xmlns:p14="http://schemas.microsoft.com/office/powerpoint/2010/main" val="3504969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ALGORİTMA NEDİR?</a:t>
            </a:r>
            <a:endParaRPr lang="tr-TR" dirty="0"/>
          </a:p>
        </p:txBody>
      </p:sp>
      <p:sp>
        <p:nvSpPr>
          <p:cNvPr id="3" name="İçerik Yer Tutucusu 2"/>
          <p:cNvSpPr>
            <a:spLocks noGrp="1"/>
          </p:cNvSpPr>
          <p:nvPr>
            <p:ph idx="1"/>
          </p:nvPr>
        </p:nvSpPr>
        <p:spPr/>
        <p:txBody>
          <a:bodyPr>
            <a:normAutofit fontScale="85000" lnSpcReduction="20000"/>
          </a:bodyPr>
          <a:lstStyle/>
          <a:p>
            <a:r>
              <a:rPr lang="tr-TR" dirty="0"/>
              <a:t>Algoritma: Belirli bir mantığı olan, farklı düşünebilmeyi ve problem çözmeyi öğretmek için tasarlanan bir yoldur. Yani bir problemi çözümlemeye giden yolun basit net ve belirli bir sıraya göre tasarlanmış halidir.</a:t>
            </a:r>
          </a:p>
          <a:p>
            <a:r>
              <a:rPr lang="tr-TR" dirty="0"/>
              <a:t>Algoritmalar;</a:t>
            </a:r>
          </a:p>
          <a:p>
            <a:pPr lvl="0"/>
            <a:r>
              <a:rPr lang="tr-TR" dirty="0"/>
              <a:t>Açık ve olmalıdır.</a:t>
            </a:r>
          </a:p>
          <a:p>
            <a:pPr lvl="0"/>
            <a:r>
              <a:rPr lang="tr-TR" dirty="0"/>
              <a:t>Kullanılacak olan girdiler iyi tanımlanmış olmalıdır.</a:t>
            </a:r>
          </a:p>
          <a:p>
            <a:pPr lvl="0"/>
            <a:r>
              <a:rPr lang="tr-TR" dirty="0"/>
              <a:t>Çıktılar açık ve anlaşılır olmalıdır.</a:t>
            </a:r>
          </a:p>
          <a:p>
            <a:pPr lvl="0"/>
            <a:r>
              <a:rPr lang="tr-TR" dirty="0"/>
              <a:t>Algoritmalar hızlı olmalıdır.</a:t>
            </a:r>
          </a:p>
          <a:p>
            <a:pPr lvl="0"/>
            <a:r>
              <a:rPr lang="tr-TR" dirty="0"/>
              <a:t>Sonlu ve uygulanabilir olmalıdır.</a:t>
            </a:r>
          </a:p>
          <a:p>
            <a:endParaRPr lang="tr-TR" dirty="0"/>
          </a:p>
        </p:txBody>
      </p:sp>
    </p:spTree>
    <p:extLst>
      <p:ext uri="{BB962C8B-B14F-4D97-AF65-F5344CB8AC3E}">
        <p14:creationId xmlns:p14="http://schemas.microsoft.com/office/powerpoint/2010/main" val="1215050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Çay Demleme Algoritması</a:t>
            </a:r>
            <a:endParaRPr lang="tr-TR" dirty="0"/>
          </a:p>
        </p:txBody>
      </p:sp>
      <p:sp>
        <p:nvSpPr>
          <p:cNvPr id="6" name="İçerik Yer Tutucusu 2"/>
          <p:cNvSpPr>
            <a:spLocks noGrp="1"/>
          </p:cNvSpPr>
          <p:nvPr>
            <p:ph idx="1"/>
          </p:nvPr>
        </p:nvSpPr>
        <p:spPr>
          <a:xfrm>
            <a:off x="1295401" y="2556932"/>
            <a:ext cx="9601196" cy="3318936"/>
          </a:xfrm>
        </p:spPr>
        <p:txBody>
          <a:bodyPr>
            <a:normAutofit fontScale="62500" lnSpcReduction="20000"/>
          </a:bodyPr>
          <a:lstStyle/>
          <a:p>
            <a:pPr marL="0" indent="0">
              <a:buNone/>
            </a:pPr>
            <a:r>
              <a:rPr lang="tr-TR" dirty="0" smtClean="0"/>
              <a:t>Adım 1: Başla</a:t>
            </a:r>
          </a:p>
          <a:p>
            <a:pPr marL="0" indent="0">
              <a:buNone/>
            </a:pPr>
            <a:r>
              <a:rPr lang="tr-TR" dirty="0" smtClean="0"/>
              <a:t>Adım 2: Mutfağa Git</a:t>
            </a:r>
          </a:p>
          <a:p>
            <a:pPr marL="0" indent="0">
              <a:buNone/>
            </a:pPr>
            <a:r>
              <a:rPr lang="tr-TR" dirty="0" smtClean="0"/>
              <a:t>Adım 3: Çaydanlığa su koy</a:t>
            </a:r>
          </a:p>
          <a:p>
            <a:pPr marL="0" indent="0">
              <a:buNone/>
            </a:pPr>
            <a:r>
              <a:rPr lang="tr-TR" dirty="0" smtClean="0"/>
              <a:t>Adım 4: Çaydanlığı ocağa koy</a:t>
            </a:r>
          </a:p>
          <a:p>
            <a:pPr marL="0" indent="0">
              <a:buNone/>
            </a:pPr>
            <a:r>
              <a:rPr lang="tr-TR" dirty="0" smtClean="0"/>
              <a:t>Adım 5: Ocağı yak</a:t>
            </a:r>
          </a:p>
          <a:p>
            <a:pPr marL="0" indent="0">
              <a:buNone/>
            </a:pPr>
            <a:r>
              <a:rPr lang="tr-TR" dirty="0" smtClean="0"/>
              <a:t>Adım 6: Su kaynadı mı kontrol et</a:t>
            </a:r>
          </a:p>
          <a:p>
            <a:pPr marL="0" indent="0">
              <a:buNone/>
            </a:pPr>
            <a:r>
              <a:rPr lang="tr-TR" dirty="0" smtClean="0"/>
              <a:t>Adım 7: Cevap evet ise demliğe çay koy ve demle. Cevap hayır ise adım 6’ya git</a:t>
            </a:r>
          </a:p>
          <a:p>
            <a:pPr marL="0" indent="0">
              <a:buNone/>
            </a:pPr>
            <a:r>
              <a:rPr lang="tr-TR" dirty="0" smtClean="0"/>
              <a:t>Adım 8: 10 dakika bekle</a:t>
            </a:r>
          </a:p>
          <a:p>
            <a:pPr marL="0" indent="0">
              <a:buNone/>
            </a:pPr>
            <a:r>
              <a:rPr lang="tr-TR" dirty="0" smtClean="0"/>
              <a:t>Adım 9: Çayı doldur</a:t>
            </a:r>
          </a:p>
          <a:p>
            <a:pPr marL="0" indent="0">
              <a:buNone/>
            </a:pPr>
            <a:r>
              <a:rPr lang="tr-TR" dirty="0" smtClean="0"/>
              <a:t>Adım 10: Bitir</a:t>
            </a:r>
          </a:p>
          <a:p>
            <a:pPr marL="0" indent="0">
              <a:buNone/>
            </a:pPr>
            <a:endParaRPr lang="tr-TR" dirty="0"/>
          </a:p>
          <a:p>
            <a:endParaRPr lang="tr-TR" dirty="0"/>
          </a:p>
        </p:txBody>
      </p:sp>
      <p:pic>
        <p:nvPicPr>
          <p:cNvPr id="4098" name="Picture 2" descr="https://i.pinimg.com/564x/0c/b6/c6/0cb6c6f66097475775c8eacd0a97c6e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526" y="2673685"/>
            <a:ext cx="2561746" cy="320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426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Arabayı Çalıştırıp Yola Çıkma Algoritması</a:t>
            </a:r>
            <a:endParaRPr lang="tr-TR" dirty="0"/>
          </a:p>
        </p:txBody>
      </p:sp>
      <p:sp>
        <p:nvSpPr>
          <p:cNvPr id="6" name="İçerik Yer Tutucusu 2"/>
          <p:cNvSpPr>
            <a:spLocks noGrp="1"/>
          </p:cNvSpPr>
          <p:nvPr>
            <p:ph idx="1"/>
          </p:nvPr>
        </p:nvSpPr>
        <p:spPr>
          <a:xfrm>
            <a:off x="1479431" y="2493034"/>
            <a:ext cx="9601196" cy="3830129"/>
          </a:xfrm>
        </p:spPr>
        <p:txBody>
          <a:bodyPr>
            <a:normAutofit fontScale="62500" lnSpcReduction="20000"/>
          </a:bodyPr>
          <a:lstStyle/>
          <a:p>
            <a:pPr marL="0" indent="0">
              <a:buNone/>
            </a:pPr>
            <a:r>
              <a:rPr lang="tr-TR" sz="2700" dirty="0" smtClean="0"/>
              <a:t>Adım 1: Başla</a:t>
            </a:r>
          </a:p>
          <a:p>
            <a:pPr marL="0" indent="0">
              <a:buNone/>
            </a:pPr>
            <a:r>
              <a:rPr lang="tr-TR" sz="2700" dirty="0" smtClean="0"/>
              <a:t>Adım 2: Sürücü koltuğuna geç</a:t>
            </a:r>
          </a:p>
          <a:p>
            <a:pPr marL="0" indent="0">
              <a:buNone/>
            </a:pPr>
            <a:r>
              <a:rPr lang="tr-TR" sz="2700" dirty="0" smtClean="0"/>
              <a:t>Adım 3: Emniyet kemerini tak</a:t>
            </a:r>
          </a:p>
          <a:p>
            <a:pPr marL="0" indent="0">
              <a:buNone/>
            </a:pPr>
            <a:r>
              <a:rPr lang="tr-TR" sz="2700" dirty="0" smtClean="0"/>
              <a:t>Adım 4: Aynaları kontrol et</a:t>
            </a:r>
          </a:p>
          <a:p>
            <a:pPr marL="0" indent="0">
              <a:buNone/>
            </a:pPr>
            <a:r>
              <a:rPr lang="tr-TR" sz="2700" dirty="0" smtClean="0"/>
              <a:t>Adım 5: Anahtarı tak</a:t>
            </a:r>
          </a:p>
          <a:p>
            <a:pPr marL="0" indent="0">
              <a:buNone/>
            </a:pPr>
            <a:r>
              <a:rPr lang="tr-TR" sz="2700" dirty="0" smtClean="0"/>
              <a:t>Adım 6: Su kaynadı mı kontrol et</a:t>
            </a:r>
          </a:p>
          <a:p>
            <a:pPr marL="0" indent="0">
              <a:buNone/>
            </a:pPr>
            <a:r>
              <a:rPr lang="tr-TR" sz="2700" dirty="0" smtClean="0"/>
              <a:t>Adım 7: Kontağı çevir</a:t>
            </a:r>
          </a:p>
          <a:p>
            <a:pPr marL="0" indent="0">
              <a:buNone/>
            </a:pPr>
            <a:r>
              <a:rPr lang="tr-TR" sz="2700" dirty="0" smtClean="0"/>
              <a:t>Adım 8: El frenini indir</a:t>
            </a:r>
          </a:p>
          <a:p>
            <a:pPr marL="0" indent="0">
              <a:buNone/>
            </a:pPr>
            <a:r>
              <a:rPr lang="tr-TR" sz="2700" dirty="0" smtClean="0"/>
              <a:t>Adım 9: Vitese geç</a:t>
            </a:r>
          </a:p>
          <a:p>
            <a:pPr marL="0" indent="0">
              <a:buNone/>
            </a:pPr>
            <a:r>
              <a:rPr lang="tr-TR" sz="2700" dirty="0" smtClean="0"/>
              <a:t>Adım 10: Gaza bas</a:t>
            </a:r>
          </a:p>
          <a:p>
            <a:pPr marL="0" indent="0">
              <a:buNone/>
            </a:pPr>
            <a:r>
              <a:rPr lang="tr-TR" sz="2700" dirty="0" smtClean="0"/>
              <a:t>Adım 11: Bitir</a:t>
            </a:r>
          </a:p>
          <a:p>
            <a:pPr marL="0" indent="0">
              <a:buNone/>
            </a:pPr>
            <a:endParaRPr lang="tr-TR" dirty="0"/>
          </a:p>
          <a:p>
            <a:endParaRPr lang="tr-TR" dirty="0"/>
          </a:p>
        </p:txBody>
      </p:sp>
      <p:pic>
        <p:nvPicPr>
          <p:cNvPr id="5122" name="Picture 2" descr="En Temel Araba Sürme Teknikleri - Pedalbox Türki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668" y="2979078"/>
            <a:ext cx="5080959" cy="285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087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l"/>
            <a:r>
              <a:rPr lang="tr-TR" sz="2800" dirty="0"/>
              <a:t>Kaynak Kod: Herhangi bir yazılımın  makine diline dönüştürülerek işlenip yorumlanmasından önce insanların okuyabildikleri ve üzerinde çalışabildikleri kodlar olarak tanımlanabilmektedir.</a:t>
            </a:r>
          </a:p>
        </p:txBody>
      </p:sp>
      <p:pic>
        <p:nvPicPr>
          <p:cNvPr id="7178" name="Picture 10" descr="Fotoğraf açıklaması y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687" y="2600115"/>
            <a:ext cx="5779399" cy="361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360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just"/>
            <a:r>
              <a:rPr lang="tr-TR" sz="2800" dirty="0"/>
              <a:t>Kod Editörü: Yazılım geliştirmek isteyen kullanıcıların bu yazılımları ortaya çıkarmak için kod yazarak üzerinde çalıştığı platformdur. Her yazılımcının kod yazabilmek için bir düzenleyiciye ihtiyacı vardır.   </a:t>
            </a:r>
            <a:endParaRPr lang="tr-TR" sz="2800" dirty="0"/>
          </a:p>
        </p:txBody>
      </p:sp>
      <p:pic>
        <p:nvPicPr>
          <p:cNvPr id="8194" name="Picture 2" descr="https://media.licdn.com/dms/image/v2/D4D12AQETfCcNzYmuIg/article-cover_image-shrink_720_1280/article-cover_image-shrink_720_1280/0/1689320186648?e=1732752000&amp;v=beta&amp;t=B6zpVl5OrnydOmSPdNlNjum-Ty1j0m48xbU--lIMouU"/>
          <p:cNvPicPr>
            <a:picLocks noChangeAspect="1" noChangeArrowheads="1"/>
          </p:cNvPicPr>
          <p:nvPr/>
        </p:nvPicPr>
        <p:blipFill rotWithShape="1">
          <a:blip r:embed="rId2">
            <a:extLst>
              <a:ext uri="{28A0092B-C50C-407E-A947-70E740481C1C}">
                <a14:useLocalDpi xmlns:a14="http://schemas.microsoft.com/office/drawing/2010/main" val="0"/>
              </a:ext>
            </a:extLst>
          </a:blip>
          <a:srcRect t="39811"/>
          <a:stretch/>
        </p:blipFill>
        <p:spPr bwMode="auto">
          <a:xfrm>
            <a:off x="1480869" y="2717319"/>
            <a:ext cx="9230261" cy="312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927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AMAÇ PROGRAM</a:t>
            </a:r>
            <a:endParaRPr lang="tr-TR" dirty="0"/>
          </a:p>
        </p:txBody>
      </p:sp>
      <p:sp>
        <p:nvSpPr>
          <p:cNvPr id="3" name="İçerik Yer Tutucusu 2"/>
          <p:cNvSpPr>
            <a:spLocks noGrp="1"/>
          </p:cNvSpPr>
          <p:nvPr>
            <p:ph idx="1"/>
          </p:nvPr>
        </p:nvSpPr>
        <p:spPr/>
        <p:txBody>
          <a:bodyPr/>
          <a:lstStyle/>
          <a:p>
            <a:r>
              <a:rPr lang="tr-TR" dirty="0"/>
              <a:t>Kaynak programın derlenmesi ile elde edilen makine diline dönüştürülmüş programa amaç program (</a:t>
            </a:r>
            <a:r>
              <a:rPr lang="tr-TR" dirty="0" err="1"/>
              <a:t>object</a:t>
            </a:r>
            <a:r>
              <a:rPr lang="tr-TR" dirty="0"/>
              <a:t> program) denir</a:t>
            </a:r>
            <a:r>
              <a:rPr lang="tr-TR" dirty="0" smtClean="0"/>
              <a:t>. Programlama dili ile yazılan kaynak programları makine dili ile yazılan amaç programlara çevirmek için derleyiciler kullanılır. </a:t>
            </a:r>
            <a:endParaRPr lang="tr-TR" dirty="0"/>
          </a:p>
        </p:txBody>
      </p:sp>
      <p:pic>
        <p:nvPicPr>
          <p:cNvPr id="9218" name="Picture 2" descr="Programlama Dilleri ve Özellik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474" y="4285193"/>
            <a:ext cx="47625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992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DERLEYİCİ</a:t>
            </a:r>
            <a:endParaRPr lang="tr-TR" dirty="0"/>
          </a:p>
        </p:txBody>
      </p:sp>
      <p:sp>
        <p:nvSpPr>
          <p:cNvPr id="3" name="İçerik Yer Tutucusu 2"/>
          <p:cNvSpPr>
            <a:spLocks noGrp="1"/>
          </p:cNvSpPr>
          <p:nvPr>
            <p:ph idx="1"/>
          </p:nvPr>
        </p:nvSpPr>
        <p:spPr>
          <a:xfrm>
            <a:off x="1295400" y="2556932"/>
            <a:ext cx="6028725" cy="3318936"/>
          </a:xfrm>
        </p:spPr>
        <p:txBody>
          <a:bodyPr/>
          <a:lstStyle/>
          <a:p>
            <a:pPr algn="just"/>
            <a:r>
              <a:rPr lang="tr-TR" dirty="0"/>
              <a:t>G</a:t>
            </a:r>
            <a:r>
              <a:rPr lang="tr-TR" dirty="0" smtClean="0"/>
              <a:t>eliştiricilerin </a:t>
            </a:r>
            <a:r>
              <a:rPr lang="tr-TR" dirty="0"/>
              <a:t>herhangi bir programlama dilini kullanarak yazdığı kaynak kodu bilgisayarın anlayabileceği makine diline yani 0 ve 1'lere çeviren aracı </a:t>
            </a:r>
            <a:r>
              <a:rPr lang="tr-TR" dirty="0" smtClean="0"/>
              <a:t>yazılımıdır</a:t>
            </a:r>
            <a:r>
              <a:rPr lang="tr-TR" dirty="0"/>
              <a:t>. Derleyici sayesinde geliştiriciler farklı programlama dillerini kullanarak aynı işlevi yerine getiren yazılımlar üretebilirler.</a:t>
            </a:r>
            <a:endParaRPr lang="tr-TR" dirty="0"/>
          </a:p>
        </p:txBody>
      </p:sp>
      <p:pic>
        <p:nvPicPr>
          <p:cNvPr id="10242" name="Picture 2" descr="Compilers ve Interpreters. Bizler, kodladığımız programları… | by  Abdulsamet İLERİ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269" y="2456461"/>
            <a:ext cx="3714750" cy="376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352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YORUMLAYICI</a:t>
            </a:r>
            <a:endParaRPr lang="tr-TR" dirty="0"/>
          </a:p>
        </p:txBody>
      </p:sp>
      <p:sp>
        <p:nvSpPr>
          <p:cNvPr id="3" name="İçerik Yer Tutucusu 2"/>
          <p:cNvSpPr>
            <a:spLocks noGrp="1"/>
          </p:cNvSpPr>
          <p:nvPr>
            <p:ph idx="1"/>
          </p:nvPr>
        </p:nvSpPr>
        <p:spPr/>
        <p:txBody>
          <a:bodyPr>
            <a:normAutofit lnSpcReduction="10000"/>
          </a:bodyPr>
          <a:lstStyle/>
          <a:p>
            <a:pPr algn="just"/>
            <a:r>
              <a:rPr lang="tr-TR" dirty="0" smtClean="0"/>
              <a:t>Yüksek seviyeli </a:t>
            </a:r>
            <a:r>
              <a:rPr lang="tr-TR" dirty="0"/>
              <a:t>programlama dili ile yazılmış bir programı adım adım makine </a:t>
            </a:r>
            <a:r>
              <a:rPr lang="tr-TR" dirty="0" smtClean="0"/>
              <a:t>diline çeviren ve makine dilindeki talimatları çalıştıran programdır.</a:t>
            </a:r>
          </a:p>
          <a:p>
            <a:endParaRPr lang="tr-TR" dirty="0" smtClean="0"/>
          </a:p>
          <a:p>
            <a:endParaRPr lang="tr-TR" dirty="0"/>
          </a:p>
          <a:p>
            <a:pPr algn="just"/>
            <a:r>
              <a:rPr lang="tr-TR" dirty="0" smtClean="0"/>
              <a:t>Derleyiciler yorumlayıcılara göre daha hızlıdır. Çünkü yorumlayıcılar ilk kod satırından son kod satırına kadar her satırını teker teker yorumlar ve kodun karşılığındaki işlemi gerçekleştirir. Derleyiciler ise kodların tamamını birden bilgisayar diline çevirir. Eğer hata varsa tüm hataları programcıya bildirir.</a:t>
            </a:r>
            <a:endParaRPr lang="tr-TR" dirty="0"/>
          </a:p>
        </p:txBody>
      </p:sp>
      <p:pic>
        <p:nvPicPr>
          <p:cNvPr id="11266" name="Picture 2" descr="Render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853" y="3502920"/>
            <a:ext cx="9507744" cy="61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638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eşekkürler Stok Fotoğraf | Free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398" y="785004"/>
            <a:ext cx="7519859" cy="50982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Render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334" y="5516952"/>
            <a:ext cx="1874767" cy="73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96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7378" y="762637"/>
            <a:ext cx="9601196" cy="6535310"/>
          </a:xfrm>
        </p:spPr>
        <p:txBody>
          <a:bodyPr>
            <a:normAutofit/>
          </a:bodyPr>
          <a:lstStyle/>
          <a:p>
            <a:r>
              <a:rPr lang="tr-TR" b="1" dirty="0"/>
              <a:t>Bilgisayar, </a:t>
            </a:r>
            <a:r>
              <a:rPr lang="tr-TR" dirty="0"/>
              <a:t>kullanıcıdan aldığı verilerle mantıksal ve aritmetiksel işlemleri yapan yaptığı işlemlerin sonucunu saklayabilen sakladığı bilgilere istenildiğinde ulaşılabilen elektronik bir makinedir. </a:t>
            </a:r>
            <a:endParaRPr lang="tr-TR" dirty="0" smtClean="0"/>
          </a:p>
          <a:p>
            <a:endParaRPr lang="tr-TR" dirty="0" smtClean="0"/>
          </a:p>
          <a:p>
            <a:pPr algn="just"/>
            <a:r>
              <a:rPr lang="tr-TR" sz="2100" b="1" dirty="0"/>
              <a:t>Giriş: </a:t>
            </a:r>
            <a:r>
              <a:rPr lang="tr-TR" sz="2100" dirty="0"/>
              <a:t>Kişi tarafından veya bilgisayar tarafından sağlanan verilerdir. Bu veriler, sayılar, harfler, sözcükler, ses sinyalleri ve komutlardır. Veriler giriş birimleri tarafından toplanır. </a:t>
            </a:r>
            <a:endParaRPr lang="tr-TR" sz="2100" dirty="0" smtClean="0"/>
          </a:p>
          <a:p>
            <a:pPr algn="just"/>
            <a:r>
              <a:rPr lang="tr-TR" sz="2100" b="1" dirty="0" smtClean="0"/>
              <a:t>İşlem</a:t>
            </a:r>
            <a:r>
              <a:rPr lang="tr-TR" sz="2100" b="1" dirty="0"/>
              <a:t>: </a:t>
            </a:r>
            <a:r>
              <a:rPr lang="tr-TR" sz="2100" dirty="0"/>
              <a:t>Veriler insanların amaçları doğrultusunda, programın yetenekleri ölçüsünde işlem basamaklarından geçer. </a:t>
            </a:r>
            <a:endParaRPr lang="tr-TR" sz="2100" dirty="0" smtClean="0"/>
          </a:p>
          <a:p>
            <a:pPr algn="just"/>
            <a:r>
              <a:rPr lang="tr-TR" sz="2100" b="1" dirty="0" smtClean="0"/>
              <a:t>Bellek</a:t>
            </a:r>
            <a:r>
              <a:rPr lang="tr-TR" sz="2100" b="1" dirty="0"/>
              <a:t>: </a:t>
            </a:r>
            <a:r>
              <a:rPr lang="tr-TR" sz="2100" dirty="0"/>
              <a:t>Verilerin depolandığı yerdir. Giriş yapılan ve islenen veriler bellekte depolanır. </a:t>
            </a:r>
            <a:endParaRPr lang="tr-TR" sz="2100" dirty="0" smtClean="0"/>
          </a:p>
          <a:p>
            <a:pPr algn="just"/>
            <a:r>
              <a:rPr lang="tr-TR" sz="2100" b="1" dirty="0" smtClean="0"/>
              <a:t>Çıkış</a:t>
            </a:r>
            <a:r>
              <a:rPr lang="tr-TR" sz="2100" b="1" dirty="0"/>
              <a:t>: </a:t>
            </a:r>
            <a:r>
              <a:rPr lang="tr-TR" sz="2100" dirty="0"/>
              <a:t>Bilgisayar tarafından işlem basamaklarından geçirilerek üretilen yazı, resim, tablo, müzik, grafik, hareketli görüntü, vb. Nil ekrandan ya da yazıcı, hoparlör gibi değişik çıkış birimlerinden alınmasıdır. </a:t>
            </a:r>
          </a:p>
        </p:txBody>
      </p:sp>
    </p:spTree>
    <p:extLst>
      <p:ext uri="{BB962C8B-B14F-4D97-AF65-F5344CB8AC3E}">
        <p14:creationId xmlns:p14="http://schemas.microsoft.com/office/powerpoint/2010/main" val="2246180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algn="just"/>
            <a:r>
              <a:rPr lang="tr-TR" dirty="0"/>
              <a:t>Bilgisayarlar bizim kullandığımız dilden anlamazlar. Sadece 0'lar ve l'lerden anlarlar. Bir programın çalışabilmesi için, bilgisayarın programın kodlarını 0 ve 1'lere çevirmesi, sonra da kendi anlayacağı makine diline çevirmesi gereklidir. Bilgisayarlar 1 ve 0'lara denk gelen ve "açık" ya da "kapalı" durumlarda olabilen elektronik anahtarlarla çalışırlar. Bilgisayardaki tüm işlemler 0 ve l'ler üzerinden gerçekleştirilir. 0 ya da 1 rakamı bir elektronik </a:t>
            </a:r>
            <a:r>
              <a:rPr lang="tr-TR" dirty="0" err="1"/>
              <a:t>komponentin</a:t>
            </a:r>
            <a:r>
              <a:rPr lang="tr-TR" dirty="0"/>
              <a:t> farklı 2 durumunu temsil eder ve "bit" olarak adlandırılır. </a:t>
            </a:r>
            <a:r>
              <a:rPr lang="tr-TR" dirty="0"/>
              <a:t>8 BIT bir araya geldiğinde 1 BYTE oluşmaktadır. Bilgisayarlar ikili sistem kullandığı için diğer bütün kavramlar da doğal olarak 2’nin katlarıyla ifade edilmektedir.</a:t>
            </a:r>
            <a:endParaRPr lang="tr-TR" dirty="0"/>
          </a:p>
        </p:txBody>
      </p:sp>
      <p:sp>
        <p:nvSpPr>
          <p:cNvPr id="4" name="Unvan 1"/>
          <p:cNvSpPr>
            <a:spLocks noGrp="1"/>
          </p:cNvSpPr>
          <p:nvPr>
            <p:ph type="title"/>
          </p:nvPr>
        </p:nvSpPr>
        <p:spPr>
          <a:xfrm>
            <a:off x="1295402" y="982132"/>
            <a:ext cx="9601196" cy="1303867"/>
          </a:xfrm>
        </p:spPr>
        <p:txBody>
          <a:bodyPr/>
          <a:lstStyle/>
          <a:p>
            <a:r>
              <a:rPr lang="tr-TR" dirty="0" smtClean="0"/>
              <a:t>BİT-BYTE-BINARY(2’li sayı sistemi)</a:t>
            </a:r>
            <a:endParaRPr lang="tr-TR" dirty="0"/>
          </a:p>
        </p:txBody>
      </p:sp>
    </p:spTree>
    <p:extLst>
      <p:ext uri="{BB962C8B-B14F-4D97-AF65-F5344CB8AC3E}">
        <p14:creationId xmlns:p14="http://schemas.microsoft.com/office/powerpoint/2010/main" val="163877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Sayısal Dönüşümler Olur Fakat </a:t>
            </a:r>
            <a:r>
              <a:rPr lang="tr-TR" dirty="0" err="1" smtClean="0"/>
              <a:t>Metinsel</a:t>
            </a:r>
            <a:r>
              <a:rPr lang="tr-TR" dirty="0" smtClean="0"/>
              <a:t> İfadeler, Renkler ve Sesler?</a:t>
            </a:r>
            <a:endParaRPr lang="tr-TR" dirty="0"/>
          </a:p>
        </p:txBody>
      </p:sp>
      <p:pic>
        <p:nvPicPr>
          <p:cNvPr id="2050" name="Picture 2" descr="Ascii Tablo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705" y="2449902"/>
            <a:ext cx="6918085" cy="375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1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Renklerin Sayısal Karşılıkları</a:t>
            </a:r>
            <a:br>
              <a:rPr lang="tr-TR" dirty="0" smtClean="0"/>
            </a:br>
            <a:r>
              <a:rPr lang="tr-TR" dirty="0" smtClean="0"/>
              <a:t>Her rengin bir sayısal karşılığı bulunmaktadır.</a:t>
            </a:r>
            <a:endParaRPr lang="tr-TR" dirty="0"/>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9608" y="2558288"/>
            <a:ext cx="6272784" cy="3316224"/>
          </a:xfrm>
        </p:spPr>
      </p:pic>
    </p:spTree>
    <p:extLst>
      <p:ext uri="{BB962C8B-B14F-4D97-AF65-F5344CB8AC3E}">
        <p14:creationId xmlns:p14="http://schemas.microsoft.com/office/powerpoint/2010/main" val="917174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35 </a:t>
            </a:r>
            <a:r>
              <a:rPr lang="tr-TR" dirty="0"/>
              <a:t>ve -35 sayılarının 2lik sistemde karşılıklarını bulalım.</a:t>
            </a:r>
            <a:br>
              <a:rPr lang="tr-TR" dirty="0"/>
            </a:br>
            <a:endParaRPr lang="tr-TR" dirty="0"/>
          </a:p>
        </p:txBody>
      </p:sp>
      <p:sp>
        <p:nvSpPr>
          <p:cNvPr id="3" name="İçerik Yer Tutucusu 2"/>
          <p:cNvSpPr>
            <a:spLocks noGrp="1"/>
          </p:cNvSpPr>
          <p:nvPr>
            <p:ph idx="1"/>
          </p:nvPr>
        </p:nvSpPr>
        <p:spPr/>
        <p:txBody>
          <a:bodyPr/>
          <a:lstStyle/>
          <a:p>
            <a:r>
              <a:rPr lang="tr-TR" dirty="0" smtClean="0"/>
              <a:t>1. İşaret biti 1 yapılırsa sayımız otomatikman – olur.</a:t>
            </a:r>
          </a:p>
          <a:p>
            <a:r>
              <a:rPr lang="tr-TR" dirty="0" smtClean="0"/>
              <a:t>2. 1’e </a:t>
            </a:r>
            <a:r>
              <a:rPr lang="tr-TR" dirty="0" err="1" smtClean="0"/>
              <a:t>tümleme</a:t>
            </a:r>
            <a:r>
              <a:rPr lang="tr-TR" dirty="0" smtClean="0"/>
              <a:t> yöntemi</a:t>
            </a:r>
          </a:p>
          <a:p>
            <a:r>
              <a:rPr lang="tr-TR" dirty="0" smtClean="0"/>
              <a:t>3. Sayımızı 2’ye </a:t>
            </a:r>
            <a:r>
              <a:rPr lang="tr-TR" dirty="0" err="1" smtClean="0"/>
              <a:t>tümleme</a:t>
            </a:r>
            <a:r>
              <a:rPr lang="tr-TR" dirty="0" smtClean="0"/>
              <a:t> yöntemi (En sık kullanılan yöntem)</a:t>
            </a:r>
          </a:p>
          <a:p>
            <a:endParaRPr lang="tr-TR" dirty="0"/>
          </a:p>
        </p:txBody>
      </p:sp>
    </p:spTree>
    <p:extLst>
      <p:ext uri="{BB962C8B-B14F-4D97-AF65-F5344CB8AC3E}">
        <p14:creationId xmlns:p14="http://schemas.microsoft.com/office/powerpoint/2010/main" val="1966260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Program: Belirli bir işi gerçekleştirmek için gerekli komutlar dizisine denir.</a:t>
            </a:r>
          </a:p>
          <a:p>
            <a:r>
              <a:rPr lang="tr-TR" dirty="0"/>
              <a:t>Programlama: Bir komutu oluşturmak için gerekli komutların belirlenmesi ve uygun biçimde kullanılmasıdır.</a:t>
            </a:r>
          </a:p>
          <a:p>
            <a:r>
              <a:rPr lang="tr-TR" dirty="0"/>
              <a:t>Programlama Dilleri: Bir programın oluşturulmasında kullanılan komutlar, tanımlar ve kuralların belirtildiği programlama araçlarıdır</a:t>
            </a:r>
            <a:r>
              <a:rPr lang="tr-TR" dirty="0" smtClean="0"/>
              <a:t>. Bilgisayara ne yapmalarını gerektiğini </a:t>
            </a:r>
            <a:endParaRPr lang="tr-TR" dirty="0"/>
          </a:p>
          <a:p>
            <a:pPr marL="0" indent="0">
              <a:buNone/>
            </a:pPr>
            <a:r>
              <a:rPr lang="tr-TR" dirty="0"/>
              <a:t> </a:t>
            </a:r>
            <a:r>
              <a:rPr lang="tr-TR" dirty="0" smtClean="0"/>
              <a:t>   Windows </a:t>
            </a:r>
            <a:r>
              <a:rPr lang="tr-TR" dirty="0"/>
              <a:t>C </a:t>
            </a:r>
            <a:r>
              <a:rPr lang="tr-TR" dirty="0" err="1"/>
              <a:t>C</a:t>
            </a:r>
            <a:r>
              <a:rPr lang="tr-TR" dirty="0"/>
              <a:t>++ Assembly dilleri ile oluşturulmuştur.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430" y="621583"/>
            <a:ext cx="2154687" cy="1792377"/>
          </a:xfrm>
          <a:prstGeom prst="rect">
            <a:avLst/>
          </a:prstGeom>
        </p:spPr>
      </p:pic>
      <p:pic>
        <p:nvPicPr>
          <p:cNvPr id="3078" name="Picture 6" descr="En popüler programlama dilleri belli oldu! Zirve yine değişmedi"/>
          <p:cNvPicPr>
            <a:picLocks noChangeAspect="1" noChangeArrowheads="1"/>
          </p:cNvPicPr>
          <p:nvPr/>
        </p:nvPicPr>
        <p:blipFill>
          <a:blip r:embed="rId3" cstate="print">
            <a:clrChange>
              <a:clrFrom>
                <a:srgbClr val="138BA4"/>
              </a:clrFrom>
              <a:clrTo>
                <a:srgbClr val="138BA4">
                  <a:alpha val="0"/>
                </a:srgbClr>
              </a:clrTo>
            </a:clrChange>
            <a:extLst>
              <a:ext uri="{28A0092B-C50C-407E-A947-70E740481C1C}">
                <a14:useLocalDpi xmlns:a14="http://schemas.microsoft.com/office/drawing/2010/main" val="0"/>
              </a:ext>
            </a:extLst>
          </a:blip>
          <a:srcRect/>
          <a:stretch>
            <a:fillRect/>
          </a:stretch>
        </p:blipFill>
        <p:spPr bwMode="auto">
          <a:xfrm>
            <a:off x="7461849" y="686870"/>
            <a:ext cx="3789852" cy="172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53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ww.boylampsikiyatri.com/wp-content/uploads/202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101" r="31121" b="8378"/>
          <a:stretch/>
        </p:blipFill>
        <p:spPr bwMode="auto">
          <a:xfrm>
            <a:off x="9049109" y="3319942"/>
            <a:ext cx="2346385" cy="282685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278149" y="2556932"/>
            <a:ext cx="9601196" cy="3318936"/>
          </a:xfrm>
        </p:spPr>
        <p:txBody>
          <a:bodyPr>
            <a:normAutofit fontScale="92500" lnSpcReduction="20000"/>
          </a:bodyPr>
          <a:lstStyle/>
          <a:p>
            <a:r>
              <a:rPr lang="tr-TR" sz="3000" dirty="0"/>
              <a:t>Problem: Karşılaşılabilecek soruna veya çözülmesi gereken duruma problem denir</a:t>
            </a:r>
            <a:r>
              <a:rPr lang="tr-TR" sz="3000" dirty="0" smtClean="0"/>
              <a:t>.</a:t>
            </a:r>
          </a:p>
          <a:p>
            <a:r>
              <a:rPr lang="tr-TR" sz="3000" dirty="0" smtClean="0"/>
              <a:t>İlk kez gideceğiniz yerde kayboldunuz, online alışveriş sitesinden aldığınız ürün yanlış geldi gibi.</a:t>
            </a:r>
          </a:p>
          <a:p>
            <a:r>
              <a:rPr lang="tr-TR" sz="3000" dirty="0" smtClean="0"/>
              <a:t>Problemi çözmek için:</a:t>
            </a:r>
          </a:p>
          <a:p>
            <a:pPr marL="0" indent="0">
              <a:buNone/>
            </a:pPr>
            <a:r>
              <a:rPr lang="tr-TR" sz="3000" dirty="0" smtClean="0"/>
              <a:t>	1. Deneme Yanılma Yada Tahminde Bulunma Yolu</a:t>
            </a:r>
          </a:p>
          <a:p>
            <a:pPr marL="0" indent="0">
              <a:buNone/>
            </a:pPr>
            <a:r>
              <a:rPr lang="tr-TR" sz="3000" dirty="0" smtClean="0"/>
              <a:t>	2. Algoritma Geliştirme Yolu kullanılır. </a:t>
            </a:r>
            <a:endParaRPr lang="tr-TR" sz="3000" dirty="0"/>
          </a:p>
          <a:p>
            <a:endParaRPr lang="tr-TR" dirty="0"/>
          </a:p>
        </p:txBody>
      </p:sp>
      <p:sp>
        <p:nvSpPr>
          <p:cNvPr id="2" name="Unvan 1"/>
          <p:cNvSpPr>
            <a:spLocks noGrp="1"/>
          </p:cNvSpPr>
          <p:nvPr>
            <p:ph type="title"/>
          </p:nvPr>
        </p:nvSpPr>
        <p:spPr/>
        <p:txBody>
          <a:bodyPr/>
          <a:lstStyle/>
          <a:p>
            <a:r>
              <a:rPr lang="tr-TR" dirty="0" smtClean="0"/>
              <a:t>PROBLEM NEDİR?</a:t>
            </a:r>
            <a:endParaRPr lang="tr-TR" dirty="0"/>
          </a:p>
        </p:txBody>
      </p:sp>
    </p:spTree>
    <p:extLst>
      <p:ext uri="{BB962C8B-B14F-4D97-AF65-F5344CB8AC3E}">
        <p14:creationId xmlns:p14="http://schemas.microsoft.com/office/powerpoint/2010/main" val="3740617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PROBLEM NEDİR?</a:t>
            </a:r>
          </a:p>
        </p:txBody>
      </p:sp>
      <p:sp>
        <p:nvSpPr>
          <p:cNvPr id="3" name="İçerik Yer Tutucusu 2"/>
          <p:cNvSpPr>
            <a:spLocks noGrp="1"/>
          </p:cNvSpPr>
          <p:nvPr>
            <p:ph idx="1"/>
          </p:nvPr>
        </p:nvSpPr>
        <p:spPr/>
        <p:txBody>
          <a:bodyPr>
            <a:normAutofit fontScale="85000" lnSpcReduction="10000"/>
          </a:bodyPr>
          <a:lstStyle/>
          <a:p>
            <a:r>
              <a:rPr lang="tr-TR" dirty="0"/>
              <a:t>Problem Çözme Süreci: </a:t>
            </a:r>
          </a:p>
          <a:p>
            <a:r>
              <a:rPr lang="tr-TR" dirty="0"/>
              <a:t>Problemi Tanımlama: Problemi çözmeye başlamadan önce problemin açık, anlaşılır ve çok doğru bir şekilde tanımlanmış olması gerekir. Problemin ne olduğunu bilemezseniz onu çözemezsiniz.</a:t>
            </a:r>
          </a:p>
          <a:p>
            <a:r>
              <a:rPr lang="tr-TR" dirty="0"/>
              <a:t>Problemi Anlama: Çözüme doğru yol almadan önce problemi çok iyi anladığınızdan emin olmanız gerekir. Problemin neler içerdiğini ve kapsamını doğru anlamalısınız. Ayrıca problemi çözmeniz gereken insan ya da sistemin bilgi tabanında neler olduğunu da çok iyi anlamalısınız. Mevcut bilgi tabanında olmayan herhangi bir kavram ya da yönergeyi problemin çözüm sürecinde kullanamazsınız. Bu konuda klasik ve önemli bir söz vardır: “Problemi anlamak, problemi yarı yarıya çözmek demektir.” </a:t>
            </a:r>
          </a:p>
          <a:p>
            <a:endParaRPr lang="tr-TR" dirty="0"/>
          </a:p>
        </p:txBody>
      </p:sp>
    </p:spTree>
    <p:extLst>
      <p:ext uri="{BB962C8B-B14F-4D97-AF65-F5344CB8AC3E}">
        <p14:creationId xmlns:p14="http://schemas.microsoft.com/office/powerpoint/2010/main" val="3241083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109</TotalTime>
  <Words>964</Words>
  <Application>Microsoft Office PowerPoint</Application>
  <PresentationFormat>Geniş ekran</PresentationFormat>
  <Paragraphs>75</Paragraphs>
  <Slides>19</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19</vt:i4>
      </vt:variant>
    </vt:vector>
  </HeadingPairs>
  <TitlesOfParts>
    <vt:vector size="22" baseType="lpstr">
      <vt:lpstr>Arial</vt:lpstr>
      <vt:lpstr>Garamond</vt:lpstr>
      <vt:lpstr>Organik</vt:lpstr>
      <vt:lpstr>PowerPoint Sunusu</vt:lpstr>
      <vt:lpstr>PowerPoint Sunusu</vt:lpstr>
      <vt:lpstr>BİT-BYTE-BINARY(2’li sayı sistemi)</vt:lpstr>
      <vt:lpstr>Sayısal Dönüşümler Olur Fakat Metinsel İfadeler, Renkler ve Sesler?</vt:lpstr>
      <vt:lpstr>Renklerin Sayısal Karşılıkları Her rengin bir sayısal karşılığı bulunmaktadır.</vt:lpstr>
      <vt:lpstr>35 ve -35 sayılarının 2lik sistemde karşılıklarını bulalım. </vt:lpstr>
      <vt:lpstr>PowerPoint Sunusu</vt:lpstr>
      <vt:lpstr>PROBLEM NEDİR?</vt:lpstr>
      <vt:lpstr>PROBLEM NEDİR?</vt:lpstr>
      <vt:lpstr>PROBLEM NEDİR?</vt:lpstr>
      <vt:lpstr>ALGORİTMA NEDİR?</vt:lpstr>
      <vt:lpstr>Çay Demleme Algoritması</vt:lpstr>
      <vt:lpstr>Arabayı Çalıştırıp Yola Çıkma Algoritması</vt:lpstr>
      <vt:lpstr>Kaynak Kod: Herhangi bir yazılımın  makine diline dönüştürülerek işlenip yorumlanmasından önce insanların okuyabildikleri ve üzerinde çalışabildikleri kodlar olarak tanımlanabilmektedir.</vt:lpstr>
      <vt:lpstr>Kod Editörü: Yazılım geliştirmek isteyen kullanıcıların bu yazılımları ortaya çıkarmak için kod yazarak üzerinde çalıştığı platformdur. Her yazılımcının kod yazabilmek için bir düzenleyiciye ihtiyacı vardır.   </vt:lpstr>
      <vt:lpstr>AMAÇ PROGRAM</vt:lpstr>
      <vt:lpstr>DERLEYİCİ</vt:lpstr>
      <vt:lpstr>YORUMLAYICI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Duygu DOĞAN</dc:creator>
  <cp:lastModifiedBy>Duygu DOĞAN</cp:lastModifiedBy>
  <cp:revision>17</cp:revision>
  <dcterms:created xsi:type="dcterms:W3CDTF">2024-09-22T10:20:24Z</dcterms:created>
  <dcterms:modified xsi:type="dcterms:W3CDTF">2024-09-22T12:10:10Z</dcterms:modified>
</cp:coreProperties>
</file>